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04" r:id="rId2"/>
    <p:sldId id="1267" r:id="rId3"/>
    <p:sldId id="1268" r:id="rId4"/>
    <p:sldId id="1270" r:id="rId5"/>
    <p:sldId id="1269" r:id="rId6"/>
    <p:sldId id="1253" r:id="rId7"/>
    <p:sldId id="1255" r:id="rId8"/>
    <p:sldId id="1254" r:id="rId9"/>
    <p:sldId id="1256" r:id="rId10"/>
    <p:sldId id="1252" r:id="rId11"/>
    <p:sldId id="1258" r:id="rId12"/>
    <p:sldId id="1259" r:id="rId13"/>
    <p:sldId id="1260" r:id="rId14"/>
    <p:sldId id="1261" r:id="rId15"/>
    <p:sldId id="1263" r:id="rId16"/>
    <p:sldId id="1266" r:id="rId17"/>
    <p:sldId id="1264" r:id="rId18"/>
    <p:sldId id="1271" r:id="rId19"/>
    <p:sldId id="1272" r:id="rId20"/>
    <p:sldId id="1273" r:id="rId21"/>
    <p:sldId id="1274" r:id="rId22"/>
    <p:sldId id="1275" r:id="rId23"/>
    <p:sldId id="1276" r:id="rId24"/>
  </p:sldIdLst>
  <p:sldSz cx="10058400" cy="77724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>
          <p15:clr>
            <a:srgbClr val="A4A3A4"/>
          </p15:clr>
        </p15:guide>
        <p15:guide id="2" pos="5359">
          <p15:clr>
            <a:srgbClr val="A4A3A4"/>
          </p15:clr>
        </p15:guide>
        <p15:guide id="3" pos="199">
          <p15:clr>
            <a:srgbClr val="A4A3A4"/>
          </p15:clr>
        </p15:guide>
        <p15:guide id="4" pos="5203">
          <p15:clr>
            <a:srgbClr val="A4A3A4"/>
          </p15:clr>
        </p15:guide>
        <p15:guide id="5" pos="1261">
          <p15:clr>
            <a:srgbClr val="A4A3A4"/>
          </p15:clr>
        </p15:guide>
        <p15:guide id="6" pos="199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holas Schoeppner" initials="NS" lastIdx="1" clrIdx="0">
    <p:extLst>
      <p:ext uri="{19B8F6BF-5375-455C-9EA6-DF929625EA0E}">
        <p15:presenceInfo xmlns:p15="http://schemas.microsoft.com/office/powerpoint/2012/main" userId="S::NSchoeppner@dka-design.com::e82532d9-995f-48c4-8dc8-fac2c70c068d" providerId="AD"/>
      </p:ext>
    </p:extLst>
  </p:cmAuthor>
  <p:cmAuthor id="2" name="Aynaz Alaei" initials="AA" lastIdx="2" clrIdx="1">
    <p:extLst>
      <p:ext uri="{19B8F6BF-5375-455C-9EA6-DF929625EA0E}">
        <p15:presenceInfo xmlns:p15="http://schemas.microsoft.com/office/powerpoint/2012/main" userId="S::AAlaei@dka-design.com::ec6d199e-905c-4097-a4a2-1628fdab63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FF33CC"/>
    <a:srgbClr val="41657F"/>
    <a:srgbClr val="004D86"/>
    <a:srgbClr val="B93D3D"/>
    <a:srgbClr val="90A8CC"/>
    <a:srgbClr val="FFFFFF"/>
    <a:srgbClr val="FF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5958" autoAdjust="0"/>
  </p:normalViewPr>
  <p:slideViewPr>
    <p:cSldViewPr snapToGrid="0">
      <p:cViewPr varScale="1">
        <p:scale>
          <a:sx n="99" d="100"/>
          <a:sy n="99" d="100"/>
        </p:scale>
        <p:origin x="1620" y="78"/>
      </p:cViewPr>
      <p:guideLst>
        <p:guide orient="horz" pos="480"/>
        <p:guide pos="5359"/>
        <p:guide pos="199"/>
        <p:guide pos="5203"/>
        <p:guide pos="1261"/>
        <p:guide pos="1999"/>
      </p:guideLst>
    </p:cSldViewPr>
  </p:slideViewPr>
  <p:outlineViewPr>
    <p:cViewPr>
      <p:scale>
        <a:sx n="33" d="100"/>
        <a:sy n="33" d="100"/>
      </p:scale>
      <p:origin x="0" y="194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1"/>
            <a:ext cx="3038475" cy="46672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91A6CCE7-C3FD-4DCB-98E7-157855BA7BC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A2B4D5B2-D08F-410E-84DD-D7F7EAA8BF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67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145" cy="465743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l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5743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7AE50F9-5920-47FB-98CA-92E8E30CF723}" type="datetimeFigureOut">
              <a:rPr lang="en-US"/>
              <a:pPr>
                <a:defRPr/>
              </a:pPr>
              <a:t>11/22/2021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696913"/>
            <a:ext cx="45116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8" tIns="45704" rIns="91408" bIns="4570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7" y="4416099"/>
            <a:ext cx="5607711" cy="4183995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121"/>
            <a:ext cx="3038145" cy="465743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l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29121"/>
            <a:ext cx="3038145" cy="465743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C4BAA1C-B588-47EA-8EED-1AF3665D18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44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focus of the center:</a:t>
            </a:r>
          </a:p>
          <a:p>
            <a:r>
              <a:rPr lang="en-US" dirty="0" smtClean="0"/>
              <a:t>Student experience so it ca be powerful, smooth and efficient.</a:t>
            </a:r>
          </a:p>
          <a:p>
            <a:r>
              <a:rPr lang="en-US" dirty="0" smtClean="0"/>
              <a:t>Enhance Services</a:t>
            </a:r>
          </a:p>
          <a:p>
            <a:r>
              <a:rPr lang="en-US" dirty="0" smtClean="0"/>
              <a:t>Recruitment and retention tool</a:t>
            </a:r>
          </a:p>
          <a:p>
            <a:r>
              <a:rPr lang="en-US" dirty="0" smtClean="0"/>
              <a:t>Provide a high level of service and support.</a:t>
            </a:r>
          </a:p>
          <a:p>
            <a:r>
              <a:rPr lang="en-US" dirty="0" smtClean="0"/>
              <a:t>Modernize</a:t>
            </a:r>
          </a:p>
          <a:p>
            <a:r>
              <a:rPr lang="en-US" dirty="0" smtClean="0"/>
              <a:t>Facilitate collaboration between staff.</a:t>
            </a:r>
          </a:p>
          <a:p>
            <a:r>
              <a:rPr lang="en-US" dirty="0" smtClean="0"/>
              <a:t>Remove the feeling of waiting in line.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BAA1C-B588-47EA-8EED-1AF3665D180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9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Inviting / visible from the public way</a:t>
            </a:r>
          </a:p>
          <a:p>
            <a:r>
              <a:rPr lang="en-US" dirty="0" smtClean="0"/>
              <a:t>Lounge / seating for 15 to 20 students</a:t>
            </a:r>
          </a:p>
          <a:p>
            <a:r>
              <a:rPr lang="en-US" dirty="0" smtClean="0"/>
              <a:t>(2) computer kiosks for student access</a:t>
            </a:r>
          </a:p>
          <a:p>
            <a:r>
              <a:rPr lang="en-US" dirty="0" smtClean="0"/>
              <a:t>Easy access to Registration / Records space</a:t>
            </a:r>
          </a:p>
          <a:p>
            <a:r>
              <a:rPr lang="en-US" dirty="0" smtClean="0"/>
              <a:t>Consider soft seating for Student/Advisor interaction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BAA1C-B588-47EA-8EED-1AF3665D180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7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Inviting / visible from the public way</a:t>
            </a:r>
          </a:p>
          <a:p>
            <a:r>
              <a:rPr lang="en-US" dirty="0" smtClean="0"/>
              <a:t>Lounge / seating for 15 to 20 students</a:t>
            </a:r>
          </a:p>
          <a:p>
            <a:r>
              <a:rPr lang="en-US" dirty="0" smtClean="0"/>
              <a:t>(2) computer kiosks for student access</a:t>
            </a:r>
          </a:p>
          <a:p>
            <a:r>
              <a:rPr lang="en-US" dirty="0" smtClean="0"/>
              <a:t>Easy access to Registration / Records space</a:t>
            </a:r>
          </a:p>
          <a:p>
            <a:r>
              <a:rPr lang="en-US" dirty="0" smtClean="0"/>
              <a:t>Consider soft seating for Student/Advisor interaction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BAA1C-B588-47EA-8EED-1AF3665D180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99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Inviting / visible from the public way</a:t>
            </a:r>
          </a:p>
          <a:p>
            <a:r>
              <a:rPr lang="en-US" dirty="0" smtClean="0"/>
              <a:t>Lounge / seating for 15 to 20 students</a:t>
            </a:r>
          </a:p>
          <a:p>
            <a:r>
              <a:rPr lang="en-US" dirty="0" smtClean="0"/>
              <a:t>(2) computer kiosks for student access</a:t>
            </a:r>
          </a:p>
          <a:p>
            <a:r>
              <a:rPr lang="en-US" dirty="0" smtClean="0"/>
              <a:t>Easy access to Registration / Records space</a:t>
            </a:r>
          </a:p>
          <a:p>
            <a:r>
              <a:rPr lang="en-US" dirty="0" smtClean="0"/>
              <a:t>Consider soft seating for Student/Advisor interaction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BAA1C-B588-47EA-8EED-1AF3665D180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9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76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egen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68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:\Templates\DKA Graphics\DKA logos with name\DKA_name_open_blue_P549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7178040"/>
            <a:ext cx="3017516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A35BD07-2CB0-4365-9751-E3D2D4225E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71" y="7157668"/>
            <a:ext cx="930190" cy="5123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82588" indent="-382588" algn="l" defTabSz="101917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175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3175" indent="-254000" algn="l" defTabSz="101917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82763" indent="-2540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92350" indent="-254000" algn="l" defTabSz="101917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495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067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639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211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0"/>
            <a:ext cx="10058400" cy="1828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910940" y="945803"/>
            <a:ext cx="3630706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August 27, 2021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24271" y="453933"/>
            <a:ext cx="7647859" cy="121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9900"/>
                </a:solidFill>
                <a:latin typeface="Century Gothic" panose="020B0502020202020204" pitchFamily="34" charset="0"/>
              </a:rPr>
              <a:t>MORTON COLLEGE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ONE-STOP STUDENT SERVICES CENTER /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STUDENT CENTER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5C647AF-0DC3-4DCA-92B1-8BA5720E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60" y="2532873"/>
            <a:ext cx="7587314" cy="41789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47EB73-433D-4052-8D9C-EC6868894CDD}"/>
              </a:ext>
            </a:extLst>
          </p:cNvPr>
          <p:cNvSpPr/>
          <p:nvPr/>
        </p:nvSpPr>
        <p:spPr bwMode="auto">
          <a:xfrm>
            <a:off x="-8186" y="6980008"/>
            <a:ext cx="100584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2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ADVISING</a:t>
            </a:r>
          </a:p>
        </p:txBody>
      </p:sp>
      <p:pic>
        <p:nvPicPr>
          <p:cNvPr id="3" name="Picture 2" descr="A picture containing floor, indoor, ceiling, table&#10;&#10;Description automatically generated">
            <a:extLst>
              <a:ext uri="{FF2B5EF4-FFF2-40B4-BE49-F238E27FC236}">
                <a16:creationId xmlns:a16="http://schemas.microsoft.com/office/drawing/2014/main" id="{96C30938-63F3-4067-8FD0-5B43B828E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0" y="1624262"/>
            <a:ext cx="9203123" cy="52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3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LEARNING HUB ENTRANCE</a:t>
            </a:r>
          </a:p>
        </p:txBody>
      </p:sp>
      <p:pic>
        <p:nvPicPr>
          <p:cNvPr id="7" name="Picture 6" descr="A picture containing indoor, ceiling, floor, window&#10;&#10;Description automatically generated">
            <a:extLst>
              <a:ext uri="{FF2B5EF4-FFF2-40B4-BE49-F238E27FC236}">
                <a16:creationId xmlns:a16="http://schemas.microsoft.com/office/drawing/2014/main" id="{FFA556CD-698C-4775-926D-0E440720F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17" y="1469576"/>
            <a:ext cx="7895732" cy="45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29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LEARNING HUB</a:t>
            </a:r>
          </a:p>
        </p:txBody>
      </p:sp>
      <p:pic>
        <p:nvPicPr>
          <p:cNvPr id="6" name="Picture 5" descr="A picture containing floor, indoor, ceiling, room&#10;&#10;Description automatically generated">
            <a:extLst>
              <a:ext uri="{FF2B5EF4-FFF2-40B4-BE49-F238E27FC236}">
                <a16:creationId xmlns:a16="http://schemas.microsoft.com/office/drawing/2014/main" id="{6B4F20B3-6628-4D7D-9C4B-60A0D4DB6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02"/>
            <a:ext cx="10058400" cy="57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9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LEARNING HUB</a:t>
            </a:r>
          </a:p>
        </p:txBody>
      </p:sp>
      <p:pic>
        <p:nvPicPr>
          <p:cNvPr id="6" name="Picture 5" descr="A picture containing indoor, ceiling, floor, area&#10;&#10;Description automatically generated">
            <a:extLst>
              <a:ext uri="{FF2B5EF4-FFF2-40B4-BE49-F238E27FC236}">
                <a16:creationId xmlns:a16="http://schemas.microsoft.com/office/drawing/2014/main" id="{5A5BC00C-1B1D-4347-808A-971AF3802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" y="1255333"/>
            <a:ext cx="10006374" cy="576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7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F1058-542D-4B06-9D64-796E0C57B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1420261"/>
            <a:ext cx="9335445" cy="5375175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LEARNING HUB CIRCULATION</a:t>
            </a:r>
          </a:p>
        </p:txBody>
      </p:sp>
    </p:spTree>
    <p:extLst>
      <p:ext uri="{BB962C8B-B14F-4D97-AF65-F5344CB8AC3E}">
        <p14:creationId xmlns:p14="http://schemas.microsoft.com/office/powerpoint/2010/main" val="2771615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D5809B-707F-4778-97A1-BCC45D90B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153"/>
            <a:ext cx="10058400" cy="5791437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CAREER SERVICES / FACULTY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RESOURCE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1926216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CAREER SERVICES / FACULTY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RESOURCE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E03FA-9FE4-493E-87AE-2667DA8C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9970"/>
            <a:ext cx="10058400" cy="54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3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32F75F44-1605-418D-BDA5-13416236C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2" y="1289250"/>
            <a:ext cx="9395810" cy="5409932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CAREER SERVICES / FACULTY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RESOURCE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260807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STUDENT UNION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STUDENT UNION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5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121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Guiding Principles of the </a:t>
            </a: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One Stop Student Services Center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6056" y="1838154"/>
            <a:ext cx="7948061" cy="414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Students are the top priority  </a:t>
            </a:r>
            <a:endParaRPr lang="en-US" sz="1200" b="1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Be a student ready college</a:t>
            </a:r>
            <a:endParaRPr lang="en-US" sz="1200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Don’t limit ourselves to college ready students</a:t>
            </a:r>
            <a:endParaRPr lang="en-US" sz="1200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8001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Improve 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the visibility, </a:t>
            </a: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accessibility and flexibility of institutional services to help 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students</a:t>
            </a:r>
            <a:endParaRPr lang="en-US" sz="1200" b="1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 smtClean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Prioritization </a:t>
            </a: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of student self-service </a:t>
            </a:r>
            <a:endParaRPr lang="en-US" sz="1200" b="1" dirty="0" smtClean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Eliminate </a:t>
            </a: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physical 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lines</a:t>
            </a:r>
            <a:endParaRPr lang="en-US" sz="1200" b="1" dirty="0" smtClean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Eliminate </a:t>
            </a: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‘bouncing from </a:t>
            </a:r>
            <a:r>
              <a:rPr lang="en-US" sz="1800" b="1" dirty="0" err="1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dept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 to </a:t>
            </a:r>
            <a:r>
              <a:rPr lang="en-US" sz="1800" b="1" dirty="0" err="1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dept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’ </a:t>
            </a: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student 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experience</a:t>
            </a:r>
            <a:endParaRPr lang="en-US" sz="1200" b="1" dirty="0" smtClean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Create </a:t>
            </a:r>
            <a:r>
              <a:rPr lang="en-US" sz="1800" b="1" dirty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physical environment to cultivate collaboration, human connections, open communication and </a:t>
            </a:r>
            <a:r>
              <a:rPr lang="en-US" sz="1800" b="1" dirty="0" smtClean="0">
                <a:latin typeface="Century Gothic" panose="020B0502020202020204" pitchFamily="34" charset="0"/>
                <a:ea typeface="Candara" panose="020E0502030303020204" pitchFamily="34" charset="0"/>
                <a:cs typeface="Times New Roman" panose="02020603050405020304" pitchFamily="18" charset="0"/>
              </a:rPr>
              <a:t>innovation.</a:t>
            </a:r>
            <a:endParaRPr lang="en-US" sz="1200" b="1" dirty="0">
              <a:effectLst/>
              <a:latin typeface="Century Gothic" panose="020B0502020202020204" pitchFamily="34" charset="0"/>
              <a:ea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26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STUDENT UNION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5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STUDENT UNION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45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STUDENT UNION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78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STUDENT UNION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3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39232" y="421237"/>
            <a:ext cx="9588675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Project Timeline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9232" y="1304444"/>
            <a:ext cx="9189720" cy="538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cap="all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I – One Stop Center </a:t>
            </a:r>
            <a:endParaRPr lang="en-US" sz="2800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core student services departments will be house in the Student Services One Stop Center: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Academic Advising	( Current location: Building B, 1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Floor)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OAR / Recruitment 	( Current location: Building B, 1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Floor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Financial Aid		( Current location Building B,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nd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Floor)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Counseling		( Current location: Building C, 2nd Floor 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Disability Services	( Current location: Building C, 2nd Floor 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departments listed above will be in Phase I – One Stop Center. The One Stop Center will be located in the first floor of building B.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</a:t>
            </a:r>
            <a:r>
              <a:rPr lang="en-US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begins: December 10, 2021. 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Tentative end date: May 27, 2022.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9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39232" y="421237"/>
            <a:ext cx="9588675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Project Timeline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1774" y="1078051"/>
            <a:ext cx="7856128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cap="all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Phase II - STUDENT UNION &amp; </a:t>
            </a:r>
            <a:r>
              <a:rPr lang="en-US" b="1" cap="all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Library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Student Union (current location: Building C, 2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Floor) will be relocated to the 1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 Building B.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library (current location: Building B, 1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Floor) will located be in 2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Floor, Building B.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creation of a new Faculty Collaboration Center and Career Services.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begins: July 1, 2022 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Tentative end date: September 24, 2022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cap="all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III – Tutoring 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tutoring center will be relocated to the current student union area (2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Floor, building B).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Winter Break 2022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6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92370" y="222582"/>
            <a:ext cx="9441642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Temporary Locations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556" y="893341"/>
            <a:ext cx="9732622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Office/Current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	Temporary Location		</a:t>
            </a:r>
            <a:r>
              <a:rPr lang="en-U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Timeline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Library 			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Bookstore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Floor, Building C)	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December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10, 2021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Tutoring			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Adjunct Faculty/ Previous Tutoring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	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10,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US" sz="1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Floor of Library			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January 24, 2022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Advising			2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 of Library			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January 24, </a:t>
            </a:r>
            <a:r>
              <a:rPr lang="en-US" sz="1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2370" y="2932665"/>
            <a:ext cx="8961120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does moving and construction begin?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Construction/Demolition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1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 of current library located in building b, 1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 begins on December 10, 2021.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Construction/Demolition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OAR/Advising area currently located in building b, the 1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 the will begin on January 24, 2022.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demolition begins on December 10</a:t>
            </a:r>
            <a:r>
              <a:rPr lang="en-US" b="1" u="sng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will that affect students having access to quiet study rooms and computer labs during fall finals?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No, students will have access to study rooms in the 2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 of the library and the computers in the first floor.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computer lab space and study space will be provided.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9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kitchen, ceiling, floor&#10;&#10;Description automatically generated">
            <a:extLst>
              <a:ext uri="{FF2B5EF4-FFF2-40B4-BE49-F238E27FC236}">
                <a16:creationId xmlns:a16="http://schemas.microsoft.com/office/drawing/2014/main" id="{67E0098F-AC51-49A2-BD7A-ABEC4F520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27" y="1570522"/>
            <a:ext cx="8706707" cy="5013158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CENTER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46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9CF9410-782B-4648-A69C-FF03488EB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1" y="1309035"/>
            <a:ext cx="8843226" cy="5091763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47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CENTER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0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E6C8C523-3ED6-4AC7-AB25-BC32E4CF5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1" y="1335961"/>
            <a:ext cx="9264536" cy="5334345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CIRCULATION DESK</a:t>
            </a:r>
          </a:p>
        </p:txBody>
      </p:sp>
    </p:spTree>
    <p:extLst>
      <p:ext uri="{BB962C8B-B14F-4D97-AF65-F5344CB8AC3E}">
        <p14:creationId xmlns:p14="http://schemas.microsoft.com/office/powerpoint/2010/main" val="132459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kitchen, floor, ceiling&#10;&#10;Description automatically generated">
            <a:extLst>
              <a:ext uri="{FF2B5EF4-FFF2-40B4-BE49-F238E27FC236}">
                <a16:creationId xmlns:a16="http://schemas.microsoft.com/office/drawing/2014/main" id="{36EE2C33-F80F-4C83-9F34-0D04484E8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1" y="1538665"/>
            <a:ext cx="9046222" cy="5208644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4271" y="453933"/>
            <a:ext cx="8129764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ONE-STOP STUDENT SERVICES CENTER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ADVISING</a:t>
            </a:r>
          </a:p>
        </p:txBody>
      </p:sp>
    </p:spTree>
    <p:extLst>
      <p:ext uri="{BB962C8B-B14F-4D97-AF65-F5344CB8AC3E}">
        <p14:creationId xmlns:p14="http://schemas.microsoft.com/office/powerpoint/2010/main" val="38798570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41702</TotalTime>
  <Words>775</Words>
  <Application>Microsoft Office PowerPoint</Application>
  <PresentationFormat>Custom</PresentationFormat>
  <Paragraphs>115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Candara</vt:lpstr>
      <vt:lpstr>Century Gothic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Demonica Del Muro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JWightman</dc:creator>
  <cp:lastModifiedBy>Marisol Velazquez</cp:lastModifiedBy>
  <cp:revision>1927</cp:revision>
  <cp:lastPrinted>2020-02-26T16:00:35Z</cp:lastPrinted>
  <dcterms:created xsi:type="dcterms:W3CDTF">2009-10-06T21:12:58Z</dcterms:created>
  <dcterms:modified xsi:type="dcterms:W3CDTF">2021-11-22T19:09:22Z</dcterms:modified>
</cp:coreProperties>
</file>